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62" r:id="rId3"/>
    <p:sldId id="314" r:id="rId4"/>
    <p:sldId id="325" r:id="rId5"/>
    <p:sldId id="317" r:id="rId6"/>
    <p:sldId id="324" r:id="rId7"/>
    <p:sldId id="269" r:id="rId8"/>
    <p:sldId id="322" r:id="rId9"/>
    <p:sldId id="259" r:id="rId10"/>
    <p:sldId id="275" r:id="rId11"/>
    <p:sldId id="276" r:id="rId12"/>
    <p:sldId id="306" r:id="rId13"/>
    <p:sldId id="290" r:id="rId14"/>
    <p:sldId id="288" r:id="rId15"/>
    <p:sldId id="299" r:id="rId16"/>
    <p:sldId id="300" r:id="rId17"/>
    <p:sldId id="296" r:id="rId18"/>
    <p:sldId id="297" r:id="rId19"/>
    <p:sldId id="315" r:id="rId20"/>
    <p:sldId id="298" r:id="rId21"/>
    <p:sldId id="313" r:id="rId22"/>
    <p:sldId id="308" r:id="rId23"/>
    <p:sldId id="303" r:id="rId24"/>
    <p:sldId id="285" r:id="rId25"/>
    <p:sldId id="287" r:id="rId26"/>
    <p:sldId id="30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FF00"/>
    <a:srgbClr val="FF0066"/>
    <a:srgbClr val="CC3300"/>
    <a:srgbClr val="0000CC"/>
    <a:srgbClr val="009900"/>
    <a:srgbClr val="232D48"/>
    <a:srgbClr val="232D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9833" autoAdjust="0"/>
  </p:normalViewPr>
  <p:slideViewPr>
    <p:cSldViewPr>
      <p:cViewPr>
        <p:scale>
          <a:sx n="60" d="100"/>
          <a:sy n="60" d="100"/>
        </p:scale>
        <p:origin x="-1422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46E86-6836-4FAA-9C33-066106D6595B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2DB9B-0737-48D2-A15C-2616F837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DB9B-0737-48D2-A15C-2616F837D85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DB9B-0737-48D2-A15C-2616F837D85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DB9B-0737-48D2-A15C-2616F837D85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DB9B-0737-48D2-A15C-2616F837D85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8629656" cy="5143536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14282" y="357166"/>
            <a:ext cx="8820000" cy="6186309"/>
          </a:xfrm>
          <a:prstGeom prst="rect">
            <a:avLst/>
          </a:prstGeom>
          <a:solidFill>
            <a:schemeClr val="bg1"/>
          </a:solidFill>
          <a:ln w="76200">
            <a:solidFill>
              <a:srgbClr val="00FF00"/>
            </a:solidFill>
            <a:prstDash val="sysDot"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КАЗЕННОЕ ДОШКОЛЬНОЕ ОБРАЗОВАТЕЛЬНОЕ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УЧРЕЖДЕНИЕ ДЕТСКИЙ САД «ЛАСТОЧКА»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</a:p>
          <a:p>
            <a:pPr marL="87313" marR="0" lvl="0" indent="2762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87313" marR="0" lvl="0" indent="2762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Новогодней игрушки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87313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75" algn="l"/>
              </a:tabLst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Тип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доминирующей в проекте деятельности: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– ориентированный;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-по количеству участников проекта: групповой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(дети, родители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воспитатель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-по характеру контактов: среди детей одной группы;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-по времени проведения: долгосрочный (ноябрь – декабрь 2015г.).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Заявитель: дети 2 старшей группы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Автор проекта: воспитатель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кв. категории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Щегловская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Р.Н.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с.Кыштовка, 2015 г.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C:\Documents and Settings\AHTOH\Рабочий стол\только деревн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637"/>
            <a:ext cx="8643998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HTOH\Рабочий стол\голубой фон с шар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50122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"/>
            <a:ext cx="8429684" cy="97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детей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выявить проблему и найти способы её решения; научиться изготавливать Новогоднюю игрушку разными способами из различного материала; познакомиться с историей возникновения новогодней игрушки.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u="sng" dirty="0" smtClean="0">
                <a:solidFill>
                  <a:srgbClr val="FFFF00"/>
                </a:solidFill>
              </a:rPr>
              <a:t>● для воспитателя</a:t>
            </a:r>
            <a:r>
              <a:rPr lang="ru-RU" sz="2000" dirty="0" smtClean="0">
                <a:solidFill>
                  <a:srgbClr val="FFFF00"/>
                </a:solidFill>
              </a:rPr>
              <a:t>: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учить определять способы выхода из проблемной ситуации, искать варианты решения проблемы; познакомить детей с историей возникновения и развития новогодней игрушки;  учить создавать поделку по собственному замыслу,; учить использовать  при создании своей работы различный художественный и подручный материал, закрепить навыки работы в различных техниках (аппликация, живопись, лепка,);  воспитывать интерес к творчеству и любовь к ручному труду; развивать познавательную активность дошкольников и навыки коммуникативного общения.</a:t>
            </a:r>
            <a:endPara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● для родителей: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привлечь родителей к участию в проектной деятельности детей, активизировать конструктивное взаимодействие с семьями воспитанников.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олна 8"/>
          <p:cNvSpPr/>
          <p:nvPr/>
        </p:nvSpPr>
        <p:spPr>
          <a:xfrm>
            <a:off x="0" y="642918"/>
            <a:ext cx="9144000" cy="1785950"/>
          </a:xfrm>
          <a:prstGeom prst="wave">
            <a:avLst>
              <a:gd name="adj1" fmla="val 0"/>
              <a:gd name="adj2" fmla="val -14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642918"/>
            <a:ext cx="8501154" cy="2862322"/>
          </a:xfrm>
          <a:prstGeom prst="rect">
            <a:avLst/>
          </a:prstGeom>
          <a:ln>
            <a:noFill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познакомятся с историей новогодней игрушки; научатся выявлять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проблемные ситуации и самостоятельно определять способы решения проблемы; научатся создавать поделки по собственному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замыслу, используя различные художественные и подручные материалы;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олучат эмоциональный отклик от своей работы; научатся доводить начатую работу до логического завершения; примут участие во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всероссийском  конкурсе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«Наша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лочка- зеленая красавица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красят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группу к Новому году.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3900664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857736"/>
            <a:ext cx="8501122" cy="20002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71472" y="0"/>
            <a:ext cx="84495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 родителей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возрастет уровень информированности о деятельности ДОУ;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зучат информацию по теме;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примут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совместно с детьми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создании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лочных украшений;    примут активное участие в жизни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142853"/>
            <a:ext cx="4094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Ожидаемый результат:</a:t>
            </a:r>
            <a:endParaRPr lang="ru-RU" sz="2400" dirty="0"/>
          </a:p>
        </p:txBody>
      </p:sp>
      <p:pic>
        <p:nvPicPr>
          <p:cNvPr id="47105" name="Picture 1" descr="C:\Documents and Settings\AHTOH\Рабочий стол\лента с ветками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859136" y="-2185488"/>
            <a:ext cx="2928928" cy="2185488"/>
          </a:xfrm>
          <a:prstGeom prst="rect">
            <a:avLst/>
          </a:prstGeom>
          <a:noFill/>
        </p:spPr>
      </p:pic>
      <p:pic>
        <p:nvPicPr>
          <p:cNvPr id="11" name="Picture 1" descr="C:\Documents and Settings\AHTOH\Рабочий стол\лента с ветками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500438"/>
            <a:ext cx="8429684" cy="92869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flipH="1">
            <a:off x="9644098" y="1214422"/>
            <a:ext cx="214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286808" cy="48936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воспитателя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:изучит подробную информацию по данной теме,  проектный метод, как инновационную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педагогическую технологию (в теории и на практике);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 уровень самообразования в художественно- эстетическом направлении;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достигнет успеха в обучении детей использовать в своей работе различные  художественные и подручные материалы;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 с детьми украсит группу к празднику;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организует  участие во всероссийском конкурсе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«Наша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елочка - зеленая красавица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оформит проект.</a:t>
            </a:r>
            <a:endParaRPr lang="ru-RU" sz="2400" dirty="0"/>
          </a:p>
        </p:txBody>
      </p:sp>
      <p:pic>
        <p:nvPicPr>
          <p:cNvPr id="3" name="Picture 1" descr="C:\Documents and Settings\AHTOH\Рабочий стол\лента с ветками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857892"/>
            <a:ext cx="8429684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57167"/>
            <a:ext cx="85725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 Историей Новогодней игрушки и ее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изготовлением.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Презентаций «История Новогодней игрушки» , «Изготовление новогодних гирлянд» и иллюстраций.</a:t>
            </a:r>
          </a:p>
          <a:p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" name="Picture 6" descr="KrasniySh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3116"/>
            <a:ext cx="3571900" cy="371477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271" name="Picture 7" descr="C:\Documents and Settings\AHTOH\Рабочий стол\Фото0499.jpg"/>
          <p:cNvPicPr>
            <a:picLocks noChangeAspect="1" noChangeArrowheads="1"/>
          </p:cNvPicPr>
          <p:nvPr/>
        </p:nvPicPr>
        <p:blipFill>
          <a:blip r:embed="rId3" cstate="print"/>
          <a:srcRect l="-3327"/>
          <a:stretch>
            <a:fillRect/>
          </a:stretch>
        </p:blipFill>
        <p:spPr bwMode="auto">
          <a:xfrm>
            <a:off x="2643174" y="2571744"/>
            <a:ext cx="2214578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272" name="Picture 8" descr="C:\Documents and Settings\AHTOH\Рабочий стол\Фото0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00372"/>
            <a:ext cx="200026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Стрелка вправо 15"/>
          <p:cNvSpPr/>
          <p:nvPr/>
        </p:nvSpPr>
        <p:spPr>
          <a:xfrm>
            <a:off x="214282" y="6429396"/>
            <a:ext cx="8643998" cy="214314"/>
          </a:xfrm>
          <a:prstGeom prst="rightArrow">
            <a:avLst>
              <a:gd name="adj1" fmla="val 50000"/>
              <a:gd name="adj2" fmla="val 90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2643182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«История Новогодней игрушки»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4786322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проекта:   воспитатель           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кв. категории 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Щегловская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Р.Н.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с.Кыштовка, 2015 г. 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2143116"/>
            <a:ext cx="32147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МУНИЦИПАЛЬНОЕ КАЗЕННОЕ          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                          ОБРАЗОВАТЕЛЬНОЕ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УЧРЕЖДЕНИЕ ДЕТСКИЙ САД «ЛАСТОЧКА»</a:t>
            </a: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Documents and Settings\AHTOH\Рабочий стол\Фото0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14876" y="1000108"/>
            <a:ext cx="4286280" cy="4000528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7892" name="Picture 4" descr="C:\Documents and Settings\AHTOH\Рабочий стол\Фото03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78563" y="1321579"/>
            <a:ext cx="4286280" cy="350046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4286248" y="-2071726"/>
            <a:ext cx="45719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Picture 2" descr="C:\Documents and Settings\AHTOH\Рабочий стол\girlyandi-iz-buma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500702"/>
            <a:ext cx="3428992" cy="642942"/>
          </a:xfrm>
          <a:prstGeom prst="rect">
            <a:avLst/>
          </a:prstGeom>
          <a:noFill/>
        </p:spPr>
      </p:pic>
      <p:pic>
        <p:nvPicPr>
          <p:cNvPr id="2" name="Picture 3" descr="C:\Documents and Settings\AHTOH\Рабочий стол\girlyandi-iz-bumag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28596" y="6072182"/>
            <a:ext cx="8358214" cy="785818"/>
          </a:xfrm>
          <a:prstGeom prst="rect">
            <a:avLst/>
          </a:prstGeom>
          <a:noFill/>
        </p:spPr>
      </p:pic>
      <p:pic>
        <p:nvPicPr>
          <p:cNvPr id="3" name="Picture 4" descr="C:\Documents and Settings\AHTOH\Рабочий стол\girlyandi-iz-buma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500702"/>
            <a:ext cx="4143404" cy="785818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Конструирование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ёлочных игрушек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бумаги.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43900" y="5357826"/>
            <a:ext cx="64294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286776" y="5357826"/>
            <a:ext cx="357190" cy="10715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flipH="1">
            <a:off x="8358214" y="5286388"/>
            <a:ext cx="214314" cy="11430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-5143568" y="2928934"/>
          <a:ext cx="3214710" cy="323850"/>
        </p:xfrm>
        <a:graphic>
          <a:graphicData uri="http://schemas.openxmlformats.org/presentationml/2006/ole">
            <p:oleObj spid="_x0000_s44034" name="Документ" r:id="rId4" imgW="5940171" imgH="323215" progId="">
              <p:embed/>
            </p:oleObj>
          </a:graphicData>
        </a:graphic>
      </p:graphicFrame>
      <p:pic>
        <p:nvPicPr>
          <p:cNvPr id="4102" name="Picture 6" descr="C:\Documents and Settings\AHTOH\Рабочий стол\ornament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85728"/>
            <a:ext cx="2016000" cy="1447387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4035" name="Picture 3" descr="C:\Documents and Settings\AHTOH\Рабочий стол\фото нов.игр\DSCN276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214290"/>
            <a:ext cx="8643998" cy="6308195"/>
          </a:xfrm>
          <a:prstGeom prst="rect">
            <a:avLst/>
          </a:prstGeom>
          <a:noFill/>
        </p:spPr>
      </p:pic>
      <p:pic>
        <p:nvPicPr>
          <p:cNvPr id="9" name="Picture 6" descr="C:\Documents and Settings\AHTOH\Рабочий стол\ornament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85728"/>
            <a:ext cx="2016000" cy="1447387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4" descr="C:\Documents and Settings\AHTOH\Рабочий стол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832596">
            <a:off x="2264106" y="879093"/>
            <a:ext cx="1902971" cy="1782676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Знакомство со стихотворениями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2708" name="Picture 4" descr="C:\Documents and Settings\AHTOH\Рабочий стол\10074182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2071678"/>
            <a:ext cx="1785950" cy="3071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2711" name="Picture 7" descr="C:\Documents and Settings\AHTOH\Рабочий стол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1581150" cy="2047875"/>
          </a:xfrm>
          <a:prstGeom prst="rect">
            <a:avLst/>
          </a:prstGeom>
          <a:noFill/>
        </p:spPr>
      </p:pic>
      <p:pic>
        <p:nvPicPr>
          <p:cNvPr id="3" name="Picture 2" descr="F:\фото библиотека\DSCN269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3786190"/>
            <a:ext cx="2928958" cy="2714668"/>
          </a:xfrm>
          <a:prstGeom prst="rect">
            <a:avLst/>
          </a:prstGeom>
          <a:ln w="19050">
            <a:solidFill>
              <a:srgbClr val="232D48"/>
            </a:solidFill>
          </a:ln>
          <a:effectLst/>
        </p:spPr>
      </p:pic>
      <p:pic>
        <p:nvPicPr>
          <p:cNvPr id="5" name="Picture 2" descr="F:\Фото с телефона\Фото0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2152" y="3643314"/>
            <a:ext cx="2636128" cy="29289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0" name="Picture 2" descr="C:\Documents and Settings\AHTOH\Рабочий стол\31600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86578" y="1643050"/>
            <a:ext cx="1571636" cy="1643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HTOH\Рабочий стол\красный 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Documents and Settings\AHTOH\Рабочий стол\Фото03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14422"/>
            <a:ext cx="1928826" cy="2357454"/>
          </a:xfrm>
          <a:prstGeom prst="rect">
            <a:avLst/>
          </a:prstGeom>
          <a:noFill/>
        </p:spPr>
      </p:pic>
      <p:pic>
        <p:nvPicPr>
          <p:cNvPr id="4" name="Picture 1" descr="F:\фото библиотека\DSCN27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4678" y="1214422"/>
            <a:ext cx="1981465" cy="2286016"/>
          </a:xfrm>
          <a:prstGeom prst="rect">
            <a:avLst/>
          </a:prstGeom>
          <a:noFill/>
        </p:spPr>
      </p:pic>
      <p:pic>
        <p:nvPicPr>
          <p:cNvPr id="10241" name="Picture 1" descr="F:\7\Фото03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32" y="4286256"/>
            <a:ext cx="2714644" cy="2000264"/>
          </a:xfrm>
          <a:prstGeom prst="ellipse">
            <a:avLst/>
          </a:prstGeom>
          <a:noFill/>
        </p:spPr>
      </p:pic>
      <p:pic>
        <p:nvPicPr>
          <p:cNvPr id="5" name="Picture 1" descr="F:\7\Фото03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652390" y="4348454"/>
            <a:ext cx="3143271" cy="1875820"/>
          </a:xfrm>
          <a:prstGeom prst="ellipse">
            <a:avLst/>
          </a:prstGeom>
          <a:noFill/>
        </p:spPr>
      </p:pic>
      <p:pic>
        <p:nvPicPr>
          <p:cNvPr id="6" name="Picture 1" descr="F:\7\Фото03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318832" y="4246110"/>
            <a:ext cx="3032600" cy="2089124"/>
          </a:xfrm>
          <a:prstGeom prst="ellipse">
            <a:avLst/>
          </a:prstGeom>
          <a:noFill/>
        </p:spPr>
      </p:pic>
      <p:pic>
        <p:nvPicPr>
          <p:cNvPr id="8193" name="Picture 1" descr="F:\фото\Фото04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1285860"/>
            <a:ext cx="1990265" cy="228601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642919"/>
            <a:ext cx="7546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Лена     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Аня                 Кирилл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642974" y="2786058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0" y="-56283"/>
            <a:ext cx="878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«Елка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наряжается»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flipH="1">
            <a:off x="8001024" y="3143248"/>
            <a:ext cx="928694" cy="34290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86800" cy="7143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Подвижная игра «Елочки бывают»: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/>
          </a:p>
        </p:txBody>
      </p:sp>
      <p:pic>
        <p:nvPicPr>
          <p:cNvPr id="72706" name="Picture 2" descr="F:\фото прогулки осень\длр (3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2000240"/>
            <a:ext cx="4778609" cy="431164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85720" y="1000108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-Украсили мы елочку разными игрушками, а в лесу елочки разные растут, и широкие, и низкие, высокие, тонкие.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если я скажу «высокие» –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поднимайте руки вверх.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«Низкие»-приседайте и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руки опускайте.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«Широкие» - делайте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 шире.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«Тонкие» - делайте круг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уже.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теперь поиграем!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Ведущий играет, стараясь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запутать </a:t>
            </a:r>
            <a:r>
              <a:rPr lang="ru-RU" sz="2400" dirty="0" smtClean="0"/>
              <a:t>детей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детской деятельности: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Познавательно-исследовательская, изобразительная, конструирование, коммуникативная, игровая, двигательная, чтение (восприятие ) художественной литературы, элементарный бытовой труд.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2" name="Picture 4" descr="F:\новый год\DSC061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1214422"/>
            <a:ext cx="1271582" cy="263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3733" name="Picture 5" descr="F:\фото библиотека\DSCN27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357298"/>
            <a:ext cx="252000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3734" name="Picture 6" descr="C:\Documents and Settings\AHTOH\Рабочий стол\DSCN27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1357298"/>
            <a:ext cx="3744000" cy="28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43932" cy="400052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проекта: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1.Организация  «точки удивления», возбуждающей интерес детей и создающей мотивацию для познавательной активности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2.Планирование.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3.Реализация запланированных мероприятий.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4.Взаимодействие с семьями детей.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5.Итоговое мероприятие.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AHTOH\Рабочий стол\зеленая ветка с шарам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357158" y="3857628"/>
            <a:ext cx="82296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AHTOH\Рабочий стол\зеленая ветка с шарами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09558" y="4010028"/>
            <a:ext cx="82296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HTOH\Рабочий стол\зеленая ветка с шарами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00034" y="4000504"/>
            <a:ext cx="82296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AHTOH\Рабочий стол\зеленая ветка с шарами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52434" y="4152904"/>
            <a:ext cx="82296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HTOH\Рабочий стол\зеленая ветка с шарами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14348" y="4143380"/>
            <a:ext cx="82296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AHTOH\Рабочий стол\зеленая ветка с шарами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914400" y="4143380"/>
            <a:ext cx="82296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HTOH\Рабочий стол\новый год откры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571604" y="428605"/>
            <a:ext cx="757239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для родителей: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Новогодней игрушки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правилах безопасности при украшении ёлки; при эксплуатации ёлочной гирлянды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0"/>
            <a:ext cx="964409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новогоднем празднике, в опросе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Объявление  благодарности родителям, принявшим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активное участие в работе над проектом.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571744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Изготовление новогодней игрушки совместно с детьми</a:t>
            </a:r>
            <a:r>
              <a:rPr lang="ru-RU" dirty="0" smtClean="0"/>
              <a:t>.              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4571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072494" cy="50004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Украшение группы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 flipH="1"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84996" name="Picture 4" descr="F:\фото нов.игр\IMG_20151221_1136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642918"/>
            <a:ext cx="5904000" cy="363153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4997" name="Picture 5" descr="F:\фото нов.игр\IMG_20151221_1137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4643446"/>
            <a:ext cx="2376000" cy="185971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2706" name="Picture 2" descr="F:\фото нов.игр\IMG_20151221_1143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4" y="4572008"/>
            <a:ext cx="1620000" cy="2025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 descr="F:\фото нов.игр\IMG_20151221_1140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43702" y="4572008"/>
            <a:ext cx="1800000" cy="198542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Documents and Settings\AHTOH\Рабочий стол\Фото03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0826" y="857232"/>
            <a:ext cx="2304000" cy="2214578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84995" name="Picture 3" descr="C:\Documents and Settings\AHTOH\Рабочий стол\Фото03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2330" y="3643314"/>
            <a:ext cx="1582314" cy="2541370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  <p:pic>
        <p:nvPicPr>
          <p:cNvPr id="84999" name="Picture 7" descr="C:\Documents and Settings\AHTOH\Рабочий стол\Фото03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2" y="857232"/>
            <a:ext cx="2268000" cy="2214578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85000" name="Picture 8" descr="C:\Documents and Settings\AHTOH\Рабочий стол\Фото039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86182" y="3643314"/>
            <a:ext cx="2556000" cy="2571768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85001" name="Picture 9" descr="C:\Documents and Settings\AHTOH\Рабочий стол\Фото04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3714752"/>
            <a:ext cx="2952000" cy="2561302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85002" name="Picture 10" descr="C:\Documents and Settings\AHTOH\Рабочий стол\Фото0398.jpg"/>
          <p:cNvPicPr>
            <a:picLocks noChangeAspect="1" noChangeArrowheads="1"/>
          </p:cNvPicPr>
          <p:nvPr/>
        </p:nvPicPr>
        <p:blipFill>
          <a:blip r:embed="rId7" cstate="screen"/>
          <a:srcRect r="-4579"/>
          <a:stretch>
            <a:fillRect/>
          </a:stretch>
        </p:blipFill>
        <p:spPr bwMode="auto">
          <a:xfrm>
            <a:off x="285720" y="857232"/>
            <a:ext cx="2557718" cy="2196150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307181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Дроздецкая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Даша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Бушмалев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Сережа          Савиных Тимофей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85720" y="6143644"/>
            <a:ext cx="885828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Кротов Кирилл                     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Иксанов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Владик                          Щербакова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Юля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14290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Новогодняя игрушка , изготовленная руками мам и  детей: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Documents and Settings\AHTOH\Рабочий стол\фон голубые звезды.jpg"/>
          <p:cNvPicPr>
            <a:picLocks noChangeAspect="1" noChangeArrowheads="1"/>
          </p:cNvPicPr>
          <p:nvPr/>
        </p:nvPicPr>
        <p:blipFill>
          <a:blip r:embed="rId2" cstate="print"/>
          <a:srcRect l="-34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57158" y="214290"/>
            <a:ext cx="84296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Анкета.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1. Нравится ли Вам, когда елка украшена продуктами Вашей 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совместной работы с ребенком? Что она дает?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2. Трудно ли мастерить игрушки?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3. Что было самым трудным во время участия в проекте?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4. Будете ли Вы продолжать изучать технологию изготовления игрушек совместно с ребенком?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5. Определились ли вы с традициями проведения праздника в Вашей семье?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90% :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Да. Это необычно. Красиво. Уникально.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2.50 на 50: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Да, но это того стоит.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3.70% 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 решиться участвовать. Трудно преодолеть лень.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Неизвестное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всегда авантюра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30%: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оригами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5.«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год украшать елку по-новому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мастерить с ребенком игрушку, соответствующую году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год изучать что-нибудь новое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1" descr="C:\Documents and Settings\AHTOH\Рабочий стол\лента с ветками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5857892"/>
            <a:ext cx="7898985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HTOH\Рабочий стол\Дипломы\Али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283" y="928670"/>
            <a:ext cx="4143435" cy="5643602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10358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Участие во всероссийском  конкурсе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«Наша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лочка- зеленая красавица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37890" name="Picture 2" descr="F:\Фото с телефона\Фото0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4214842" cy="54292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HTOH\Рабочий стол\Дипломы\sertifika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928670"/>
            <a:ext cx="4000528" cy="5643578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10358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Участие во всероссийском  конкурсе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«Наша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лочка- зеленая красавица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C:\Documents and Settings\AHTOH\Рабочий стол\Дипломы\sertifika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928670"/>
            <a:ext cx="4000528" cy="5715016"/>
          </a:xfrm>
          <a:prstGeom prst="snip1Rect">
            <a:avLst/>
          </a:prstGeom>
          <a:noFill/>
        </p:spPr>
      </p:pic>
      <p:pic>
        <p:nvPicPr>
          <p:cNvPr id="37890" name="Picture 2" descr="C:\Documents and Settings\AHTOH\Рабочий стол\Фото0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00108"/>
            <a:ext cx="4143404" cy="55007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Documents and Settings\AHTOH\Рабочий стол\сказочный новый год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HTOH\Рабочий стол\фон золотистый с шарами.jpg"/>
          <p:cNvPicPr>
            <a:picLocks noChangeAspect="1" noChangeArrowheads="1"/>
          </p:cNvPicPr>
          <p:nvPr/>
        </p:nvPicPr>
        <p:blipFill>
          <a:blip r:embed="rId2" cstate="print"/>
          <a:srcRect t="-6155"/>
          <a:stretch>
            <a:fillRect/>
          </a:stretch>
        </p:blipFill>
        <p:spPr bwMode="auto">
          <a:xfrm>
            <a:off x="0" y="-428676"/>
            <a:ext cx="9144000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3108" y="428580"/>
            <a:ext cx="6286544" cy="57865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данного проекта очень актуальна в преддверии празднования Нового года.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Она привлекает внимание не только детей , но и воспитателей, и родителей. Часто поднимается вопрос: как более нарядно, оформить группу и свой дом для праздника? Иногда возникают сложности в приобретении елочных украшений, но еще чаще мы сталкиваемся с непомерным желанием детей помочь в украшении елки, комнаты, группы.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AHTOH\Рабочий стол\1111111111111111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000364" y="714356"/>
            <a:ext cx="4140562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Модель трёх     вопросов: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мы знаем?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хотим узнать?</a:t>
            </a:r>
            <a:endParaRPr lang="ru-RU" sz="140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можно узнать?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5297" name="Picture 1" descr="C:\Documents and Settings\AHTOH\Рабочий стол\длр (34).JPG"/>
          <p:cNvPicPr>
            <a:picLocks noChangeAspect="1" noChangeArrowheads="1"/>
          </p:cNvPicPr>
          <p:nvPr/>
        </p:nvPicPr>
        <p:blipFill>
          <a:blip r:embed="rId3" cstate="print"/>
          <a:srcRect l="-2151" t="43450" r="-3225"/>
          <a:stretch>
            <a:fillRect/>
          </a:stretch>
        </p:blipFill>
        <p:spPr bwMode="auto">
          <a:xfrm>
            <a:off x="1357290" y="3357562"/>
            <a:ext cx="7000924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429264"/>
            <a:ext cx="88582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7030A0"/>
              </a:solidFill>
            </a:endParaRPr>
          </a:p>
          <a:p>
            <a:endParaRPr lang="ru-RU" sz="1600" dirty="0" smtClean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00165" y="3105835"/>
            <a:ext cx="7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847765" y="3258235"/>
            <a:ext cx="7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5" name="Рисунок 14" descr="C:\Documents and Settings\AHTOH\Рабочий стол\дед мороз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214290"/>
            <a:ext cx="2500330" cy="185738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57158" y="214290"/>
            <a:ext cx="3751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знаем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214282" y="1785926"/>
            <a:ext cx="4286280" cy="285752"/>
          </a:xfrm>
          <a:prstGeom prst="stripedRightArrow">
            <a:avLst>
              <a:gd name="adj1" fmla="val 41310"/>
              <a:gd name="adj2" fmla="val 52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346" name="Picture 2" descr="C:\Documents and Settings\AHTOH\Рабочий стол\елка с игрушк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357562"/>
            <a:ext cx="2143108" cy="31432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6" name="Выгнутая вправо стрелка 15"/>
          <p:cNvSpPr/>
          <p:nvPr/>
        </p:nvSpPr>
        <p:spPr>
          <a:xfrm>
            <a:off x="7929586" y="928670"/>
            <a:ext cx="1000164" cy="4000528"/>
          </a:xfrm>
          <a:prstGeom prst="curvedLeftArrow">
            <a:avLst>
              <a:gd name="adj1" fmla="val 11654"/>
              <a:gd name="adj2" fmla="val 50000"/>
              <a:gd name="adj3" fmla="val 4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714356"/>
            <a:ext cx="61403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Лена К.: Скоро наступит Новый год.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Кирилл К.: В Новый год приходит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Дед Мороз со Снегурочкой.</a:t>
            </a:r>
            <a:endParaRPr lang="ru-RU" sz="2000" b="1" dirty="0" smtClean="0">
              <a:solidFill>
                <a:srgbClr val="0000CC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2285992"/>
            <a:ext cx="428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Юля Щ.: В Новый год  покупают елку и наряжают ее игрушками , украшают комнату гирляндами, снежинками.</a:t>
            </a:r>
            <a:endParaRPr lang="ru-RU" sz="1050" b="1" dirty="0" smtClean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357158" y="5072074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Саша Н.: Скоро у нас в садике  будет праздник, нам нужно украсить группу.</a:t>
            </a:r>
            <a:endParaRPr lang="ru-RU" sz="1050" b="1" dirty="0" smtClean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5286380" y="3571876"/>
            <a:ext cx="785818" cy="64294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786446" y="5214950"/>
            <a:ext cx="428628" cy="48577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858016" y="5929330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43900" y="5929330"/>
            <a:ext cx="500066" cy="41433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273" name="Picture 1" descr="C:\Documents and Settings\AHTOH\Рабочий стол\DSC06141.JPG"/>
          <p:cNvPicPr>
            <a:picLocks noChangeAspect="1" noChangeArrowheads="1"/>
          </p:cNvPicPr>
          <p:nvPr/>
        </p:nvPicPr>
        <p:blipFill>
          <a:blip r:embed="rId4" cstate="print"/>
          <a:srcRect l="6481" t="8113"/>
          <a:stretch>
            <a:fillRect/>
          </a:stretch>
        </p:blipFill>
        <p:spPr bwMode="auto">
          <a:xfrm>
            <a:off x="285720" y="2500306"/>
            <a:ext cx="1419935" cy="2480936"/>
          </a:xfrm>
          <a:prstGeom prst="rect">
            <a:avLst/>
          </a:prstGeom>
          <a:noFill/>
        </p:spPr>
      </p:pic>
      <p:sp>
        <p:nvSpPr>
          <p:cNvPr id="36" name="Развернутая стрелка 35"/>
          <p:cNvSpPr/>
          <p:nvPr/>
        </p:nvSpPr>
        <p:spPr>
          <a:xfrm rot="10800000">
            <a:off x="1357290" y="6143644"/>
            <a:ext cx="7572428" cy="500066"/>
          </a:xfrm>
          <a:prstGeom prst="uturnArrow">
            <a:avLst>
              <a:gd name="adj1" fmla="val 31084"/>
              <a:gd name="adj2" fmla="val 25000"/>
              <a:gd name="adj3" fmla="val 25000"/>
              <a:gd name="adj4" fmla="val 7500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1" descr="C:\Documents and Settings\AHTOH\Рабочий стол\елк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00826" y="3357562"/>
            <a:ext cx="1428760" cy="3071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7" name="Овал 36"/>
          <p:cNvSpPr/>
          <p:nvPr/>
        </p:nvSpPr>
        <p:spPr>
          <a:xfrm>
            <a:off x="6429388" y="5786454"/>
            <a:ext cx="500066" cy="41433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358082" y="5929330"/>
            <a:ext cx="500066" cy="414334"/>
          </a:xfrm>
          <a:prstGeom prst="ellipse">
            <a:avLst/>
          </a:prstGeom>
          <a:solidFill>
            <a:srgbClr val="CC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HTOH\Рабочий стол\фон голубой с шарами.jpg"/>
          <p:cNvPicPr>
            <a:picLocks noChangeAspect="1" noChangeArrowheads="1"/>
          </p:cNvPicPr>
          <p:nvPr/>
        </p:nvPicPr>
        <p:blipFill>
          <a:blip r:embed="rId2" cstate="print"/>
          <a:srcRect r="215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70008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389124" cy="309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хотим узнать?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16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-Почему в Новый год наряжают ёлку? – Сережа Б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 какие игрушки были ?- Эля Г.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-Как делают  Новогодние игрушки? –Вика Е.</a:t>
            </a:r>
          </a:p>
          <a:p>
            <a:r>
              <a:rPr lang="ru-RU" sz="2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-Есть ли  новогодние игрушки у нас в группе? -Алина В.</a:t>
            </a:r>
          </a:p>
          <a:p>
            <a:r>
              <a:rPr lang="ru-RU" sz="2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-Можем мы сделать новогодние игрушки своими                руками? - Аня С.</a:t>
            </a:r>
          </a:p>
          <a:p>
            <a:endParaRPr 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3249" name="Picture 1" descr="C:\Documents and Settings\AHTOH\Рабочий стол\100_5494.JPG"/>
          <p:cNvPicPr>
            <a:picLocks noChangeAspect="1" noChangeArrowheads="1"/>
          </p:cNvPicPr>
          <p:nvPr/>
        </p:nvPicPr>
        <p:blipFill>
          <a:blip r:embed="rId3" cstate="print"/>
          <a:srcRect t="39628" r="3159" b="11026"/>
          <a:stretch>
            <a:fillRect/>
          </a:stretch>
        </p:blipFill>
        <p:spPr bwMode="auto">
          <a:xfrm>
            <a:off x="285720" y="3571876"/>
            <a:ext cx="821537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24" y="928670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G:\2 старшая группа ФОТО\DSC02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39590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428604"/>
            <a:ext cx="4143404" cy="813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Наташа Н.: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-Посмотреть по телевизору.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Лена К.: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-Прочитать в книгах.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Тимофей С.: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-Спросить у тех, кто знает.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Рита Ж.: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-Спросить у родителей.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Эвелина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Ш.: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 воспитателя.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Толя Н.: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-Найти в Интернете.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0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-Где можно узнать?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214686"/>
            <a:ext cx="88582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 Новый год, а у нас мало новогодних игрушек для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украшения группы к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 smtClean="0">
              <a:solidFill>
                <a:srgbClr val="7030A0"/>
              </a:solidFill>
            </a:endParaRPr>
          </a:p>
          <a:p>
            <a:endParaRPr lang="ru-RU" sz="1600" dirty="0" smtClean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00165" y="3105835"/>
            <a:ext cx="7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847765" y="3258235"/>
            <a:ext cx="7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928670"/>
            <a:ext cx="8429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600" dirty="0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3571868" y="1571612"/>
            <a:ext cx="2500330" cy="642942"/>
          </a:xfrm>
          <a:prstGeom prst="stripedRightArrow">
            <a:avLst>
              <a:gd name="adj1" fmla="val 40844"/>
              <a:gd name="adj2" fmla="val 52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G:\7\Фото0503.jpg"/>
          <p:cNvPicPr>
            <a:picLocks noChangeAspect="1" noChangeArrowheads="1"/>
          </p:cNvPicPr>
          <p:nvPr/>
        </p:nvPicPr>
        <p:blipFill>
          <a:blip r:embed="rId2" cstate="print"/>
          <a:srcRect t="5714" r="-2244"/>
          <a:stretch>
            <a:fillRect/>
          </a:stretch>
        </p:blipFill>
        <p:spPr bwMode="auto">
          <a:xfrm>
            <a:off x="6072198" y="4214818"/>
            <a:ext cx="285752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/>
        </p:spPr>
      </p:pic>
      <p:pic>
        <p:nvPicPr>
          <p:cNvPr id="51201" name="Picture 1" descr="C:\Documents and Settings\AHTOH\Рабочий стол\DSC06119.JPG"/>
          <p:cNvPicPr>
            <a:picLocks noChangeAspect="1" noChangeArrowheads="1"/>
          </p:cNvPicPr>
          <p:nvPr/>
        </p:nvPicPr>
        <p:blipFill>
          <a:blip r:embed="rId3" cstate="print"/>
          <a:srcRect l="38386"/>
          <a:stretch>
            <a:fillRect/>
          </a:stretch>
        </p:blipFill>
        <p:spPr bwMode="auto">
          <a:xfrm>
            <a:off x="285720" y="285728"/>
            <a:ext cx="3090878" cy="282098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Picture 1" descr="C:\Documents and Settings\AHTOH\Рабочий стол\Фото0507.jpg"/>
          <p:cNvPicPr>
            <a:picLocks noChangeAspect="1" noChangeArrowheads="1"/>
          </p:cNvPicPr>
          <p:nvPr/>
        </p:nvPicPr>
        <p:blipFill>
          <a:blip r:embed="rId4"/>
          <a:srcRect t="21094" r="13084" b="15720"/>
          <a:stretch>
            <a:fillRect/>
          </a:stretch>
        </p:blipFill>
        <p:spPr bwMode="auto">
          <a:xfrm>
            <a:off x="6215074" y="285728"/>
            <a:ext cx="2571768" cy="27146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04" name="Picture 4" descr="C:\Documents and Settings\AHTOH\Рабочий стол\Фото0504.jpg"/>
          <p:cNvPicPr>
            <a:picLocks noChangeAspect="1" noChangeArrowheads="1"/>
          </p:cNvPicPr>
          <p:nvPr/>
        </p:nvPicPr>
        <p:blipFill>
          <a:blip r:embed="rId5"/>
          <a:srcRect t="31445" b="10547"/>
          <a:stretch>
            <a:fillRect/>
          </a:stretch>
        </p:blipFill>
        <p:spPr bwMode="auto">
          <a:xfrm>
            <a:off x="357158" y="4214818"/>
            <a:ext cx="304800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HTOH\Рабочий стол\nastol.com.ua-75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2071678"/>
            <a:ext cx="7072362" cy="40414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357158" y="342769"/>
            <a:ext cx="8501122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Цель проекта: 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повысить интерес к истории Новогодней игрушки и научиться её изготавливать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2907</TotalTime>
  <Words>1059</Words>
  <Application>Microsoft Office PowerPoint</Application>
  <PresentationFormat>Экран (4:3)</PresentationFormat>
  <Paragraphs>258</Paragraphs>
  <Slides>26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Документ</vt:lpstr>
      <vt:lpstr>   </vt:lpstr>
      <vt:lpstr>Структура проекта: 1.Организация  «точки удивления», возбуждающей интерес детей и создающей мотивацию для познавательной активности 2.Планирование. 3.Реализация запланированных мероприятий. 4.Взаимодействие с семьями детей. 5.Итоговое мероприятие.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Знакомство со стихотворениями</vt:lpstr>
      <vt:lpstr>Слайд 17</vt:lpstr>
      <vt:lpstr>Подвижная игра «Елочки бывают»:  </vt:lpstr>
      <vt:lpstr>Виды детской деятельности:         Познавательно-исследовательская, изобразительная, конструирование, коммуникативная, игровая, двигательная, чтение (восприятие ) художественной литературы, элементарный бытовой труд.</vt:lpstr>
      <vt:lpstr>Слайд 20</vt:lpstr>
      <vt:lpstr>Украшение группы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AHTOH</cp:lastModifiedBy>
  <cp:revision>456</cp:revision>
  <dcterms:modified xsi:type="dcterms:W3CDTF">2016-03-29T09:50:13Z</dcterms:modified>
</cp:coreProperties>
</file>